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99" r:id="rId10"/>
    <p:sldId id="265" r:id="rId11"/>
    <p:sldId id="266" r:id="rId12"/>
    <p:sldId id="267" r:id="rId13"/>
    <p:sldId id="268" r:id="rId14"/>
    <p:sldId id="269" r:id="rId15"/>
    <p:sldId id="288" r:id="rId16"/>
    <p:sldId id="289" r:id="rId17"/>
    <p:sldId id="290" r:id="rId18"/>
    <p:sldId id="291" r:id="rId19"/>
    <p:sldId id="270" r:id="rId20"/>
    <p:sldId id="292" r:id="rId21"/>
    <p:sldId id="293" r:id="rId22"/>
    <p:sldId id="294" r:id="rId23"/>
    <p:sldId id="295" r:id="rId24"/>
    <p:sldId id="296" r:id="rId25"/>
    <p:sldId id="298" r:id="rId26"/>
    <p:sldId id="297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embeddedFontLst>
    <p:embeddedFont>
      <p:font typeface="Lato" panose="020B0604020202020204" charset="0"/>
      <p:regular r:id="rId35"/>
      <p:bold r:id="rId36"/>
      <p:italic r:id="rId37"/>
      <p:boldItalic r:id="rId38"/>
    </p:embeddedFont>
    <p:embeddedFont>
      <p:font typeface="Raleway" panose="020B0604020202020204" charset="-52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471" autoAdjust="0"/>
  </p:normalViewPr>
  <p:slideViewPr>
    <p:cSldViewPr snapToGrid="0">
      <p:cViewPr varScale="1">
        <p:scale>
          <a:sx n="139" d="100"/>
          <a:sy n="139" d="100"/>
        </p:scale>
        <p:origin x="80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0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0050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56bda95d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56bda95d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56bda95d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56bda95d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56bda95d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56bda95d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be1322cef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be1322cef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56bda95d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56bda95d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56bda95d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56bda95d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56bda95d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56bda95d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56bda95d1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56bda95d1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56bda95d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b56bda95d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56bda95d1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56bda95d1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56bda95d1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56bda95d1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56bda95d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56bda95d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56bda95d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56bda95d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56bda95d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56bda95d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56bda95d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56bda95d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56bda95d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56bda95d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v-izm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2443800" y="1371950"/>
            <a:ext cx="67002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080"/>
              <a:t>Отчет главы </a:t>
            </a:r>
            <a:br>
              <a:rPr lang="ru" sz="4080"/>
            </a:br>
            <a:r>
              <a:rPr lang="ru" sz="4080"/>
              <a:t>муниципального округа </a:t>
            </a:r>
            <a:br>
              <a:rPr lang="ru" sz="4080"/>
            </a:br>
            <a:r>
              <a:rPr lang="ru" sz="4080"/>
              <a:t>Северное Измайлово</a:t>
            </a:r>
            <a:endParaRPr sz="408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794300" y="3843775"/>
            <a:ext cx="42300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2640" dirty="0" smtClean="0"/>
              <a:t>Марфина Андрея Вячеславовича</a:t>
            </a:r>
            <a:endParaRPr sz="264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405636" y="1313161"/>
            <a:ext cx="8303364" cy="3623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аппарат Совета депутатов муниципального округа Северное Измайлово </a:t>
            </a:r>
            <a:b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</a:b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за </a:t>
            </a:r>
            <a:r>
              <a:rPr lang="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 </a:t>
            </a: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год:</a:t>
            </a:r>
            <a:endParaRPr sz="60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857250" lvl="0" indent="-8572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поступило </a:t>
            </a: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входящей корреспонденции </a:t>
            </a:r>
            <a:r>
              <a:rPr lang="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 </a:t>
            </a:r>
            <a:r>
              <a:rPr lang="ru" sz="60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366</a:t>
            </a:r>
            <a:r>
              <a:rPr lang="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,</a:t>
            </a:r>
          </a:p>
          <a:p>
            <a:pPr marL="857250" lvl="0" indent="-8572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заявления граждан, включая обращения в электронном виде -</a:t>
            </a:r>
            <a:r>
              <a:rPr lang="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34</a:t>
            </a:r>
            <a:r>
              <a:rPr lang="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</a:t>
            </a:r>
            <a:endParaRPr sz="60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 исходящей корреспонденции было отправлено – </a:t>
            </a:r>
            <a:r>
              <a:rPr lang="ru" sz="60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527.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Издано за </a:t>
            </a:r>
            <a:r>
              <a:rPr lang="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</a:t>
            </a:r>
            <a:endParaRPr sz="60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 постановлений - </a:t>
            </a:r>
            <a:r>
              <a:rPr lang="ru" sz="60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</a:t>
            </a:r>
            <a:r>
              <a:rPr lang="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;</a:t>
            </a:r>
            <a:endParaRPr sz="6000" b="1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 распоряжений - </a:t>
            </a:r>
            <a:r>
              <a:rPr lang="ru" sz="60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105</a:t>
            </a:r>
            <a:r>
              <a:rPr lang="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,</a:t>
            </a:r>
            <a:r>
              <a:rPr lang="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том числе по личному составу </a:t>
            </a:r>
            <a:r>
              <a:rPr lang="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65.</a:t>
            </a:r>
            <a:endParaRPr sz="6000" b="1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Жалоб на исполнение документов за </a:t>
            </a:r>
            <a:r>
              <a:rPr lang="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 </a:t>
            </a: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 не поступало, исполнение документов проходило в установленные законодательством сроки.</a:t>
            </a:r>
            <a:endParaRPr sz="60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Повторных обращений граждан – нет.</a:t>
            </a:r>
            <a:endParaRPr sz="60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      	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62625" y="1274618"/>
            <a:ext cx="8274000" cy="3757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4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Бюджет муниципального округа</a:t>
            </a:r>
            <a:endParaRPr sz="6400" b="1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Бюджетный процесс в муниципальном округе строится в строгом соответствии с нормативной правовой базой.</a:t>
            </a:r>
            <a:endParaRPr sz="60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При этом стоит отметить, что любые изменения в </a:t>
            </a:r>
            <a:r>
              <a:rPr lang="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бюджете </a:t>
            </a: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или перемещения средств </a:t>
            </a:r>
            <a:r>
              <a:rPr lang="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осуществлялись </a:t>
            </a: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муниципальном округе Северное Измайлово только по решению Совета депутатов, а данные решения размещены на официальном сайте органов местного самоуправления.</a:t>
            </a:r>
            <a:endParaRPr sz="60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соответствии с заключенным между аппаратом Совета депутатов и Контрольно - Счетной палатой Москвы соглашением о взаимодействии, по которому Контрольно - Счетной палате  Москвы переданы полномочия по осуществлению внешнего финансового контроля, </a:t>
            </a:r>
            <a:r>
              <a:rPr lang="ru" sz="6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все отчеты об исполнении бюджета </a:t>
            </a: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(за 1 квартал, полугодие, 9 месяцев и год), а также проект решения Совета депутатов о бюджете муниципального округа на очередной финансовый год и плановый период, в обязательном порядке, </a:t>
            </a:r>
            <a:r>
              <a:rPr lang="ru" sz="6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проходят экспертизу в Контрольно - Счетной </a:t>
            </a:r>
            <a:r>
              <a:rPr lang="ru" sz="6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палате города </a:t>
            </a:r>
            <a:r>
              <a:rPr lang="ru" sz="6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Москвы</a:t>
            </a:r>
            <a:r>
              <a:rPr lang="ru" sz="60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, а также процедуру публичных слушаний.</a:t>
            </a:r>
            <a:endParaRPr sz="60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21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435000" y="1278785"/>
            <a:ext cx="8274000" cy="374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соответствии с утвержденным бюджетом муниципального округа Северное Измайлово на </a:t>
            </a:r>
            <a:r>
              <a:rPr lang="ru" sz="64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 </a:t>
            </a: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 и плановый период </a:t>
            </a:r>
            <a:r>
              <a:rPr lang="ru" sz="64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2023 </a:t>
            </a: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и </a:t>
            </a:r>
            <a:r>
              <a:rPr lang="ru" sz="64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2024 </a:t>
            </a: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годов на отчетный период были запланированы следующие основные показатели:</a:t>
            </a:r>
            <a:endParaRPr sz="64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 общий объем доходов в сумме </a:t>
            </a:r>
            <a:r>
              <a:rPr lang="ru" sz="6400" b="1" smtClean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39 </a:t>
            </a:r>
            <a:r>
              <a:rPr lang="ru" sz="6400" b="1" smtClean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950,30 </a:t>
            </a:r>
            <a:r>
              <a:rPr lang="ru" sz="64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тыс</a:t>
            </a: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 рублей;</a:t>
            </a:r>
            <a:endParaRPr sz="64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 общий объем расходов в сумме </a:t>
            </a:r>
            <a:r>
              <a:rPr lang="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37 007,80</a:t>
            </a:r>
            <a:r>
              <a:rPr lang="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" sz="64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тыс</a:t>
            </a: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 рублей;</a:t>
            </a:r>
            <a:endParaRPr sz="64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течение </a:t>
            </a:r>
            <a:r>
              <a:rPr lang="ru" sz="64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 </a:t>
            </a: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года поступления в местный бюджет шли достаточно ровно в рамках плановых показателей.</a:t>
            </a:r>
            <a:endParaRPr sz="64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</a:t>
            </a:r>
            <a:r>
              <a:rPr lang="ru" sz="64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 </a:t>
            </a: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году, помимо собственных средств, из бюджета города Москвы был выделен </a:t>
            </a:r>
            <a:r>
              <a:rPr lang="ru" sz="64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межбюджетный трансферт</a:t>
            </a:r>
            <a:r>
              <a:rPr lang="ru" sz="64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в сумме </a:t>
            </a:r>
            <a:r>
              <a:rPr lang="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2460 </a:t>
            </a:r>
            <a:r>
              <a:rPr lang="ru" sz="64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тыс. </a:t>
            </a:r>
            <a:r>
              <a:rPr lang="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руб</a:t>
            </a:r>
            <a:r>
              <a:rPr lang="ru" sz="64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 - это </a:t>
            </a:r>
            <a:r>
              <a:rPr lang="ru-RU" sz="6400" dirty="0" smtClean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сумма</a:t>
            </a:r>
            <a:r>
              <a:rPr lang="ru-RU" sz="6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 поощрений </a:t>
            </a:r>
            <a:r>
              <a:rPr lang="ru-RU" sz="6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депутатам Совета депутатов муниципального округа Северное Измайлово за участие (активность) в реализации закона города Москвы от 11.07.2012 № 39 «О наделении органов местного самоуправления муниципальных округов в городе Москве отдельными полномочиями города Москвы» </a:t>
            </a:r>
            <a:r>
              <a:rPr lang="ru" sz="6400" dirty="0" smtClean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, </a:t>
            </a:r>
            <a:r>
              <a:rPr lang="ru" sz="6400" dirty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целях повышения эффективности осуществления Советом депутатов муниципального округа Северное Измайлово полномочий, переданных Законом города </a:t>
            </a:r>
            <a:r>
              <a:rPr lang="ru" sz="6400" dirty="0" smtClean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Москвы. </a:t>
            </a:r>
            <a:endParaRPr sz="6400" dirty="0">
              <a:solidFill>
                <a:schemeClr val="bg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431250" y="1617475"/>
            <a:ext cx="82815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Местные праздничные и иные мероприятия</a:t>
            </a:r>
            <a:endParaRPr sz="1600" b="1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46050" indent="0">
              <a:buNone/>
            </a:pPr>
            <a:r>
              <a:rPr lang="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</a:t>
            </a:r>
            <a:r>
              <a:rPr lang="ru-RU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муниципального округа Северное Измайлово и депутаты Совета депутатов принимали участие в многочисленных мероприятиях, проводимых на территории нашего района.</a:t>
            </a:r>
          </a:p>
          <a:p>
            <a:pPr marL="146050" indent="0">
              <a:buNone/>
            </a:pPr>
            <a:r>
              <a:rPr 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2022 </a:t>
            </a:r>
            <a:r>
              <a:rPr lang="ru-RU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территории района Северное Измайлово для жителей муниципального округа проводились праздничные мероприятия, посвященные важнейшим Датам в истории России, Москвы и </a:t>
            </a:r>
            <a:r>
              <a:rPr 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  <a:endParaRPr sz="1800" b="1" dirty="0">
              <a:solidFill>
                <a:schemeClr val="bg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body" idx="2"/>
          </p:nvPr>
        </p:nvSpPr>
        <p:spPr>
          <a:xfrm>
            <a:off x="362625" y="385011"/>
            <a:ext cx="3374400" cy="4853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Ёлка желаний</a:t>
            </a:r>
            <a:endParaRPr lang="ru" sz="1400" dirty="0" smtClea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Я</a:t>
            </a:r>
            <a:r>
              <a:rPr lang="ru" sz="140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нварь 2022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желания детей, которые они высказали в ходе акции «Ёлка желаний», исполнили депутаты Совета депутатов муниципального округа Северное Измайлово. Глава МО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коллеги участвовали в масштабной благотворительной акции, призванной помочь поверить в чудо детворе.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здоровья, с инвалидностью, дети-сироты и дети, оставшиеся без попечения родителей в возрасте от 3 до 17 лет включительно, а также некоторые другие категории граждан РФ могли участвовать в масштабной акции «Ёлка желаний», организованной партией «Единой Россией».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dirty="0"/>
          </a:p>
        </p:txBody>
      </p:sp>
      <p:pic>
        <p:nvPicPr>
          <p:cNvPr id="3" name="Picture 4" descr="фот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25" y="72190"/>
            <a:ext cx="1673226" cy="22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ото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06" y="144379"/>
            <a:ext cx="2270554" cy="21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ото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02" y="2516319"/>
            <a:ext cx="1762602" cy="24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фото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60" y="2516319"/>
            <a:ext cx="2064299" cy="24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510123" cy="838772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памяти, посвященный дню вывода войск из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Афганистана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892" y="1402538"/>
            <a:ext cx="3413958" cy="341697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февраля, в День памяти о россиянах, исполнявших служебный долг за пределами Отечества, у памятного камня на улице Константина Федина состоялся митинг с возложением цветов. Память воинов-афганцев почтили депутаты муниципального округа Северное Измайлово, представители управы, общественных организаций, школьники, другие жители района.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8301" y="1526292"/>
            <a:ext cx="912670" cy="771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DSC_6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13" y="266413"/>
            <a:ext cx="3079657" cy="22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SC_6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13" y="2576074"/>
            <a:ext cx="3995345" cy="241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05" y="323134"/>
            <a:ext cx="4317618" cy="900755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Военно-спортивная игра «Служу Отечеству»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005" y="1301263"/>
            <a:ext cx="4221365" cy="3842238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Военно-спортивная игра «Служу Отечеству» в рамках мероприятия, посвящённого Дню вывода войск из Афганистана, прошла в Северном Измайлове. На спортивной площадке по адресу: улица Никитинская, дом 22, состоялся хоккейный матч, эстафета, бег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коньках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Судейская бригада по результатам игры «Служу Отечеству» вручила кубок победителю и грамоты всем за активное участие в соревнованиях. Также грамоту и ценный приз получил Культурно-досуговый центр патриотического воспитания «Витязи Отечества» под руководством Павла Киселёва.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1240085" y="3713870"/>
            <a:ext cx="454161" cy="2823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29" y="108814"/>
            <a:ext cx="4030394" cy="26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53" y="2890910"/>
            <a:ext cx="4256307" cy="26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12542"/>
            <a:ext cx="4310742" cy="400929"/>
          </a:xfrm>
        </p:spPr>
        <p:txBody>
          <a:bodyPr>
            <a:noAutofit/>
          </a:bodyPr>
          <a:lstStyle/>
          <a:p>
            <a:r>
              <a:rPr lang="ru-RU" sz="1600" dirty="0" smtClean="0"/>
              <a:t>«Коробка храбрости»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914" y="597877"/>
            <a:ext cx="4251457" cy="4241410"/>
          </a:xfrm>
        </p:spPr>
        <p:txBody>
          <a:bodyPr>
            <a:normAutofit fontScale="92500" lnSpcReduction="20000"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02.03.2022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эвакуированных из ДНР и ЛНР, депутаты Совета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муниципального округа Северное Измайлово 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собирали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«Коробку храбрости». Акция инициирована «Единой Россией». 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«Коробка храбрости» направлена на поддержку тяжелобольных детей, которые проходят лечение в московских клиниках. Но сегодня в особой поддержке нуждаются и десятки тысяч беженцев — малышей и школьников, оказавшихся вдалеке от родного дома. Поэтому партия «Единая Россия» призвала неравнодушных людей оказать посильную помощь, собрав добрые подарки для детей из ДНР и ЛНР.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1240086" y="4213274"/>
            <a:ext cx="468224" cy="27850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41" y="747201"/>
            <a:ext cx="4332850" cy="394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44380"/>
            <a:ext cx="4303869" cy="866274"/>
          </a:xfrm>
        </p:spPr>
        <p:txBody>
          <a:bodyPr>
            <a:normAutofit fontScale="90000"/>
          </a:bodyPr>
          <a:lstStyle/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Посвящённый Дню Победы праздник прошёл на школьном стадионе в Северном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Измайлово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2" y="1285660"/>
            <a:ext cx="4482622" cy="37263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Дню Победы праздник состоялся на стадионе школы № 1748 «Вертикаль». В нём приняли участие жители и молодёжь района, а также депутаты Совета депутатов муниципального округа Северное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Измайлово.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концерте приняли участие фольклорный ансамбль «Поляне», танцевальный дуэт «Вида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 Все желающие принимали участие в военно-исторической викторине, победители которой получали призы — силиконовые браслеты с логотипом муниципального округа Северное Измайлово. В заключении гости отведали гречневую кашу с тушёнкой, приготовленную на военно-полевой кухне, и горячий чай, что в этот прохладный день оказался очень кстати.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>
            <a:off x="9593346" y="4874454"/>
            <a:ext cx="45719" cy="6313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4" name="Picture 4" descr="https://sev-izm.ru/news/images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79" y="33586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ev-izm.ru/news/images/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5" y="273132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" y="0"/>
            <a:ext cx="4375052" cy="94253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праздник «Ветка сирени» подарил хорошее настроение жителям Северного Измайлово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24950" y="1244991"/>
            <a:ext cx="3300900" cy="37349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двухлетнего перерыва районный праздник «Ветка сирени» вернулся в Сиреневый сад. В этом году были концерт, игры с аниматорами, ростовые куклы, тематическая выставка творческих работ… И при огромном стечении людей, в торжественной обстановке, усиленной начавшемся цветением сирени, награждали победителей и призёров конкурса детского рисунка с одноимённым названием.</a:t>
            </a:r>
          </a:p>
          <a:p>
            <a:endParaRPr lang="ru-RU" dirty="0"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pic>
        <p:nvPicPr>
          <p:cNvPr id="23" name="Рисунок 22" descr="img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75" y="2509444"/>
            <a:ext cx="3882440" cy="2470519"/>
          </a:xfrm>
          <a:prstGeom prst="rect">
            <a:avLst/>
          </a:prstGeom>
        </p:spPr>
      </p:pic>
      <p:pic>
        <p:nvPicPr>
          <p:cNvPr id="24" name="Рисунок 23" descr="img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75" y="0"/>
            <a:ext cx="3969775" cy="2358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4294967295"/>
          </p:nvPr>
        </p:nvSpPr>
        <p:spPr>
          <a:xfrm>
            <a:off x="3970075" y="318225"/>
            <a:ext cx="4914900" cy="43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332"/>
              <a:buFont typeface="Arial"/>
              <a:buNone/>
            </a:pPr>
            <a:r>
              <a:rPr lang="ru" sz="2724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Отчет главы </a:t>
            </a:r>
            <a:br>
              <a:rPr lang="ru" sz="2724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2724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муниципального округа </a:t>
            </a:r>
            <a:br>
              <a:rPr lang="ru" sz="2724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2724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Северное Измайлово</a:t>
            </a:r>
            <a:endParaRPr sz="62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16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за </a:t>
            </a:r>
            <a:r>
              <a:rPr lang="ru" sz="1716" b="1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2022 год</a:t>
            </a:r>
            <a:endParaRPr sz="1716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16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Доклад</a:t>
            </a:r>
            <a:endParaRPr sz="1516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5699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7231"/>
              <a:buFont typeface="Raleway"/>
              <a:buChar char="●"/>
            </a:pPr>
            <a:r>
              <a:rPr lang="ru" sz="1382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Кадровая работа в аппарате Совета депутатов муниципального округа Северное Измайлово в </a:t>
            </a:r>
            <a:r>
              <a:rPr lang="ru" sz="1382" b="1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2022 </a:t>
            </a:r>
            <a:r>
              <a:rPr lang="ru" sz="1382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году</a:t>
            </a:r>
            <a:endParaRPr sz="1382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56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231"/>
              <a:buFont typeface="Raleway"/>
              <a:buChar char="●"/>
            </a:pPr>
            <a:r>
              <a:rPr lang="ru" sz="1382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Работа по организации деятельности призывной комиссии района Северное Измайлово</a:t>
            </a:r>
            <a:endParaRPr sz="1382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9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●"/>
            </a:pPr>
            <a:r>
              <a:rPr lang="ru" sz="1382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оказанию муниципальных услуг</a:t>
            </a:r>
            <a:endParaRPr sz="1382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56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231"/>
              <a:buFont typeface="Raleway"/>
              <a:buChar char="●"/>
            </a:pPr>
            <a:r>
              <a:rPr lang="ru" sz="1382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Прием населения </a:t>
            </a:r>
            <a:endParaRPr sz="1382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56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231"/>
              <a:buFont typeface="Raleway"/>
              <a:buChar char="●"/>
            </a:pPr>
            <a:r>
              <a:rPr lang="ru" sz="1382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Бюджет муниципального округа</a:t>
            </a:r>
            <a:endParaRPr sz="1382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56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231"/>
              <a:buFont typeface="Raleway"/>
              <a:buChar char="●"/>
            </a:pPr>
            <a:r>
              <a:rPr lang="ru" sz="1382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Местные праздничные и иные мероприятия</a:t>
            </a:r>
            <a:endParaRPr sz="1382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56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231"/>
              <a:buFont typeface="Raleway"/>
              <a:buChar char="●"/>
            </a:pPr>
            <a:r>
              <a:rPr lang="ru" sz="1382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Заседания Совета депутатов</a:t>
            </a:r>
            <a:endParaRPr sz="1482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204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4378"/>
              <a:buFont typeface="Raleway"/>
              <a:buChar char="●"/>
            </a:pPr>
            <a:r>
              <a:rPr lang="ru" sz="139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Итоги</a:t>
            </a:r>
            <a:endParaRPr sz="139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8" y="488139"/>
            <a:ext cx="3760728" cy="4579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7" y="-195943"/>
            <a:ext cx="4283242" cy="763146"/>
          </a:xfrm>
        </p:spPr>
        <p:txBody>
          <a:bodyPr>
            <a:normAutofit/>
          </a:bodyPr>
          <a:lstStyle/>
          <a:p>
            <a:r>
              <a:rPr lang="ru-RU" sz="1800" dirty="0"/>
              <a:t>Автобусная экскурсия в Коломну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77" y="567203"/>
            <a:ext cx="3936473" cy="5249788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Автобусная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Коломну, которая была организована аппаратом Совета депутатов муниципального округа и приурочена к Дню местного самоуправления, понравилась активистам и ветеранам Северного Измайлова. Программа была расписана по часам и продумана до мельчайших деталей: обзорные экскурсии, музей, обед, концер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591346" y="6239022"/>
            <a:ext cx="2256644" cy="34317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основное 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65" y="113178"/>
            <a:ext cx="3889717" cy="257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HOTO-2022-09-06-13-15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25" y="2771335"/>
            <a:ext cx="3981157" cy="226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7" y="112542"/>
            <a:ext cx="4403188" cy="1125415"/>
          </a:xfrm>
        </p:spPr>
        <p:txBody>
          <a:bodyPr>
            <a:normAutofit/>
          </a:bodyPr>
          <a:lstStyle/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 труда Зинаиду Демидову с юбилеем поздравил глава МО Северное Измайлово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" y="1237957"/>
            <a:ext cx="4269545" cy="3905543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Поздравил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юбилеем ветерана труда Зинаиду Демидову. Общественница, председатель первичной организации районного совета ветеранов войны, труда, вооружённых сил и правоохранительный органов Северного Измайлова отметила свой 85 день рождения</a:t>
            </a:r>
          </a:p>
        </p:txBody>
      </p:sp>
      <p:pic>
        <p:nvPicPr>
          <p:cNvPr id="8194" name="Picture 2" descr="IMG_1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80" y="485335"/>
            <a:ext cx="4100734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06256"/>
            <a:ext cx="4338245" cy="543139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рисунка «Мой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город, мой район»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230659"/>
            <a:ext cx="4496373" cy="434511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Юные художники с большим мастерством нарисовали любимые места района, в котором живут.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выбрали, и в праздничной обстановке награды им вручили глава муниципального округа Северное Измайлово Андрей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Марфин,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Карлов и глава управы района Екатерина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Шевяхова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 сильнейших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вошли: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Агата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Бухарова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Милана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Мирная, Ульяна Проскурина, Алиса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Надирова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София Сидоренко, Артём Литвинов. Они очень узнаваемо изобразили разные уголки Северного Измайлова и смогли перенести на бумагу своё отношение к этим местам.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V="1">
            <a:off x="5420468" y="5401116"/>
            <a:ext cx="1077839" cy="7840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image-22-11-22-01-25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04" y="120210"/>
            <a:ext cx="4424288" cy="25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-22-11-22-01-25-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04" y="2862775"/>
            <a:ext cx="4396984" cy="302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7505"/>
            <a:ext cx="4030900" cy="673768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поздравления военнослужащим отправила молодёжь Северного Измайлова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755" y="1315329"/>
            <a:ext cx="4283242" cy="3456051"/>
          </a:xfrm>
        </p:spPr>
        <p:txBody>
          <a:bodyPr>
            <a:normAutofit fontScale="85000" lnSpcReduction="20000"/>
          </a:bodyPr>
          <a:lstStyle/>
          <a:p>
            <a:endParaRPr lang="ru-RU" sz="1200" b="1" dirty="0" smtClean="0">
              <a:latin typeface="Raleway" panose="020B0604020202020204" charset="-52"/>
            </a:endParaRPr>
          </a:p>
          <a:p>
            <a:endParaRPr lang="ru-RU" sz="1200" b="1" dirty="0">
              <a:latin typeface="Raleway" panose="020B0604020202020204" charset="-52"/>
            </a:endParaRP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поздравления военнослужащим, подготовленные в рамках Всероссийской акции «Фронтовая открытка», отправила молодёжь Северного Измайлова. Особенно постарались школьники и воспитанники изостудий Центра творчества имени А.В. Косарева.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 муниципального округа Северное Измайлово Андрей Вячеславович Марфин отвёз  все послания, подготовленные школьниками, студентами колледжей и представителями молодёжных общественных объединений, в Измайловский районный военкомат. Отсюда их уже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отправили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адресатам.</a:t>
            </a:r>
          </a:p>
          <a:p>
            <a:endParaRPr lang="ru-RU" sz="1200" b="1" dirty="0" smtClean="0">
              <a:latin typeface="Raleway" panose="020B060402020202020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795955" y="7056241"/>
            <a:ext cx="454055" cy="29787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42" name="Picture 2" descr="фото 07.12.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55" y="358726"/>
            <a:ext cx="3981987" cy="45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30" y="275007"/>
            <a:ext cx="4200740" cy="584391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военно-спортивной игры «Победа»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27" y="1352625"/>
            <a:ext cx="4427622" cy="3707513"/>
          </a:xfrm>
        </p:spPr>
        <p:txBody>
          <a:bodyPr>
            <a:noAutofit/>
          </a:bodyPr>
          <a:lstStyle/>
          <a:p>
            <a:pPr fontAlgn="base"/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Игра, в которой приняли участие семь команд, проходила в Центре творчества им. А.В. Косарева, только три из них вышли в финал.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хозяев соревнований стала третьей. Все команды проявили выдержку, показали знания, умения и высокую способность взаимодействовать. Ребята выложились на сто процентов и, можно сказать, выступили отлично. </a:t>
            </a:r>
            <a:r>
              <a:rPr lang="ru-RU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МО Андрей Марфин поздравил всех участников, их воспитателей и руководителей школ. </a:t>
            </a:r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400061" y="5679054"/>
            <a:ext cx="1191286" cy="8480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image-16-12-22-01-22-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87" y="96252"/>
            <a:ext cx="3616349" cy="23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-16-12-22-01-22-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61" y="2598820"/>
            <a:ext cx="3808854" cy="24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03" y="0"/>
            <a:ext cx="4455122" cy="127878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ввода советских войск в Афганистан в Северном Измайлове провели митинг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352625"/>
            <a:ext cx="3833345" cy="3666262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25 декабря — это день ввода советских войск в Афганистан. В районе Северное Измайлово его отмечают ежегодно, здесь помнят героев и, прежде всего, тех, кто не вернулся с войны. Не стал исключением и нынешний декабрь. </a:t>
            </a:r>
            <a:endPara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Собравшиеся у памятного камня на улице Константина Федина минутой молчания почтили память тех, кто пал на полях сражений, выполняя свой интернациональный долг в жаркой южной стране. Вспомнили и вернувшихся домой воинов, которые прошли через горнило войны в ДРА и ушли от нас в мирные годы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Выступающие говорили о войне и мире, мужестве и героизме солдат. Завершился митинг на позитивной ноте: всем живущим пожелали здоровья и долгих лет под мирным небом. После чего к памятному камню возложили цветы, красные гвоздики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640309" y="2299041"/>
            <a:ext cx="1908316" cy="2079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miting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25" y="61877"/>
            <a:ext cx="435887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8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03" y="110003"/>
            <a:ext cx="4358870" cy="1010653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«Ёлка в Северном Измайлово»: новогодний праздник устроили в Центре им. А.В. Косарева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20656"/>
            <a:ext cx="4448247" cy="4166364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новогодний праздник «Ёлка в Северном Измайлово» для маленьких жителей районе прошёл в Центре творчества им. А.В. Косарева. «Ёлка в Северном Измайлово» началась с интерактивной программы у роскошно украшенной ели. Далее вниманию зрителей был представлен спектакль «Емеля», поставленный по мотивам русской народной сказки «По щучьему велению». А потом всех ждал ещё один сюрприз — сладкие подарки от Деда Мороза, которые они получили в конце мероприятия.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Праздничное мероприятие для детей района Северное Измайлово было организовано  Советом депутатов муниципального округа Северное Измайлово совместно с управой района Северное Измайлово.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25" y="501889"/>
            <a:ext cx="3457157" cy="181874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74225" y="501889"/>
            <a:ext cx="3374400" cy="38762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2" y="401782"/>
            <a:ext cx="4294908" cy="42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body" idx="1"/>
          </p:nvPr>
        </p:nvSpPr>
        <p:spPr>
          <a:xfrm>
            <a:off x="438750" y="1634925"/>
            <a:ext cx="82665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Заседания Совета депутатов</a:t>
            </a:r>
            <a:endParaRPr sz="1600" b="1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5400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За отчетный период было подготовлено и проведено </a:t>
            </a:r>
            <a:r>
              <a:rPr lang="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12</a:t>
            </a:r>
            <a:r>
              <a:rPr lang="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заседаний Совета депутатов, из которых</a:t>
            </a:r>
            <a:r>
              <a:rPr lang="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 </a:t>
            </a:r>
            <a:r>
              <a:rPr lang="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было внеочередным. </a:t>
            </a: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ходе заседаний было принято </a:t>
            </a:r>
            <a:r>
              <a:rPr lang="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86</a:t>
            </a:r>
            <a:r>
              <a:rPr lang="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решений </a:t>
            </a: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Совета депутатов.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540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Явка депутатов была надлежащей.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540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Заседания Совета депутатов проводились в соответствии с утвержденным Регламентом, планом работы на квартал и повесткой дня. Согласно принятым решениям контролировался ход и степень их исполнения.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21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402950" y="1604350"/>
            <a:ext cx="8266500" cy="32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Решения Совета депутатов регулярно направлялись в Регистр муниципальных нормативных правовых актов города Москвы, публиковались в бюллетене «Московский муниципальный вестник», а также размещались на официальном сайте органов местного самоуправления муниципального округа Северное Измайлово</a:t>
            </a:r>
            <a:r>
              <a:rPr lang="ru" sz="2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" sz="2200" u="sng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www.sev-izm.ru</a:t>
            </a:r>
            <a:r>
              <a:rPr lang="ru" sz="2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</a:t>
            </a:r>
            <a:endParaRPr sz="2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Информация о проведенных заседаниях, а также о работе Совета депутатов публиковалась в интернет-газете «Сокольники и весь Восточный округ».</a:t>
            </a:r>
            <a:endParaRPr sz="2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Сайт органов местного самоуправления муниципального округа Северное Измайлово</a:t>
            </a:r>
            <a:r>
              <a:rPr lang="ru" sz="2200" dirty="0">
                <a:solidFill>
                  <a:srgbClr val="000000"/>
                </a:solidFill>
                <a:uFill>
                  <a:noFill/>
                </a:u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2200" u="sng" dirty="0">
                <a:solidFill>
                  <a:schemeClr val="hlink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  <a:hlinkClick r:id="rId3"/>
              </a:rPr>
              <a:t>www.sev-izm.ru</a:t>
            </a:r>
            <a:r>
              <a:rPr lang="ru" sz="2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, наряду с интернет газетой «Сокольники и весь Восточный округ» и бюллетенем «Московский муниципальный вестник», в </a:t>
            </a:r>
            <a:r>
              <a:rPr lang="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 </a:t>
            </a:r>
            <a:r>
              <a:rPr lang="ru" sz="2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году был основным средством массовой информации для жителей округа, на нем своевременно размещалась актуальная информация Совета депутатов и новости округа.</a:t>
            </a:r>
            <a:endParaRPr sz="2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438750" y="1618800"/>
            <a:ext cx="82665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3429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</a:t>
            </a:r>
            <a:r>
              <a:rPr lang="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 </a:t>
            </a: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году на заседаниях Совета депутатов муниципального округа Северное Измайлово особое внимание было уделено вопросам, рассмотрение которых связано с реализацией переданных полномочий в соответствии с законами города Москвы от 11 июля 2012 года № 39 «О наделении органов местного самоуправления муниципальных округов в городе Москве отдельными полномочиями города Москвы» и от 16 декабря 2015 года № 72 «</a:t>
            </a:r>
            <a:r>
              <a:rPr lang="ru" sz="15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 наделении органов местного самоуправления внутригородских муниципальных образований в городе Москве отдельными полномочиями города Москвы в сфере организации и проведения капитального ремонта общего имущества в многоквартирных домах в рамках реализации региональной программы капитального ремонта общего имущества в многоквартирных домах на территории города Москвы</a:t>
            </a: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».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509100" y="1558636"/>
            <a:ext cx="8125800" cy="3296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Уважаемые депутаты! Уважаемые коллеги! </a:t>
            </a:r>
            <a:br>
              <a:rPr lang="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</a:br>
            <a:r>
              <a:rPr lang="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Уважаемые Жители муниципального округа!</a:t>
            </a:r>
            <a:endParaRPr sz="4000" b="1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380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Сегодня представляется отчет о деятельности главы муниципального округа и деятельности аппарата Совета депутатов муниципального округа Северное Измайлово за </a:t>
            </a:r>
            <a:r>
              <a:rPr lang="ru" sz="3802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 </a:t>
            </a:r>
            <a:r>
              <a:rPr lang="ru" sz="380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год.</a:t>
            </a:r>
            <a:endParaRPr sz="3802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380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Все полномочия осуществляются в соответствии с Конституцией Российской Федерации, федеральным законодательством, законодательством города Москвы, Уставом муниципального округа Северное Измайлово и иными муниципальными правовыми актами.</a:t>
            </a:r>
            <a:endParaRPr sz="3802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438750" y="1620425"/>
            <a:ext cx="8266500" cy="29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отчетном году на заседаниях Совета депутатов заслушаны отчеты главы управы района, а также информация руководителей МФЦ района Северное Измайлово, ГБУ «Жилищник района Северное Измайлово», ТЦСО «Восточное Измайлово» о работе филиала Северное Измайлово, руководителей детских и взрослых поликлиник, обслуживающих население нашего района, руководителя ГБУ «Досуговый Центр «Юность». 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Ежеквартально депутатами прорабатывался и согласовывался сводный районной ежеквартальный план по досуговой, социально-воспитательной, физкультурно-оздоровительной и спортивной работе с населением по месту жительства.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body" idx="1"/>
          </p:nvPr>
        </p:nvSpPr>
        <p:spPr>
          <a:xfrm>
            <a:off x="438750" y="1618800"/>
            <a:ext cx="82665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Рабочая группа Совета депутатов проводила мониторинги ярмарок выходного дня в районе Северное Измайлово, согласно утвержденному графику, также Советом депутатов было согласовано место размещения ярмарки выходного дня на территории района Северное Измайлово в </a:t>
            </a:r>
            <a:r>
              <a:rPr lang="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2023 </a:t>
            </a: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году.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декабре ушедшего года, рассмотрев поступившие обращения главы управы района Северное Измайлово города </a:t>
            </a:r>
            <a:r>
              <a:rPr lang="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Москвы, </a:t>
            </a: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Совет депутатов утвердил план дополнительных мероприятий по социально-экономическому развитию района Северное Измайлово на </a:t>
            </a:r>
            <a:r>
              <a:rPr lang="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2023 </a:t>
            </a: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год.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>
            <a:spLocks noGrp="1"/>
          </p:cNvSpPr>
          <p:nvPr>
            <p:ph type="body" idx="1"/>
          </p:nvPr>
        </p:nvSpPr>
        <p:spPr>
          <a:xfrm>
            <a:off x="438750" y="1618800"/>
            <a:ext cx="82665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Уважаемые коллеги,</a:t>
            </a:r>
            <a:endParaRPr sz="1600" b="1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уважаемые жители муниципального округа!</a:t>
            </a:r>
            <a:endParaRPr sz="1600" b="1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sz="1400" b="1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Подводя итоги прошедшего периода, мне хотелось бы сказать слова искренней признательности и благодарности каждому из депутатов Совета депутатов, </a:t>
            </a:r>
            <a:r>
              <a:rPr lang="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главе </a:t>
            </a: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управы района Северное Измайлово, всем руководителям организаций и учреждений района за сотрудничество, сотрудникам аппарата Совета депутатов за хорошую работу, а также жителям района за активное участие в публичных слушаниях, в различных мероприятиях и взаимодействие с депутатами Совета депутатов.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Благодарю за внимание!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392225" y="1024404"/>
            <a:ext cx="8274000" cy="3675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Кадровая работа в аппарате Совета депутатов муниципального округа Северное Измайлово в </a:t>
            </a:r>
            <a:r>
              <a:rPr lang="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 </a:t>
            </a:r>
            <a:r>
              <a:rPr lang="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году</a:t>
            </a:r>
            <a:endParaRPr sz="2200" b="1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</a:t>
            </a:r>
            <a:r>
              <a:rPr lang="ru" sz="2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настоящее время фактическая численность сотрудников аппарата Совета депутатов составляет 4 человека, из них муниципальных служащих – 4 единицы, что соответствует утвержденной решением Совета депутатов структуре и штатному расписанию аппарата Совета депутатов</a:t>
            </a:r>
            <a:r>
              <a:rPr lang="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</a:t>
            </a:r>
          </a:p>
          <a:p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Уволено сотрудников в 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- нет </a:t>
            </a:r>
          </a:p>
          <a:p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сотрудников в 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нет</a:t>
            </a:r>
          </a:p>
          <a:p>
            <a:r>
              <a:rPr lang="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Образовательный </a:t>
            </a:r>
            <a:r>
              <a:rPr lang="ru" sz="2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уровень сотрудников достаточно высокий, все муниципальные служащие имеют высшее образование (юридическое, экономическое и техническое</a:t>
            </a:r>
            <a:r>
              <a:rPr lang="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).</a:t>
            </a:r>
          </a:p>
          <a:p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курсы повышения квалификации и успешно их закончили 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сотрудника:</a:t>
            </a:r>
          </a:p>
          <a:p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Юрисконсульт 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 </a:t>
            </a:r>
            <a:r>
              <a:rPr lang="ru-RU" sz="22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Недятько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- по </a:t>
            </a: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«Охрана труда для членов комиссии организации по проверке знаний требований охраны труда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часов;</a:t>
            </a:r>
            <a:endParaRPr lang="ru-RU" sz="2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по организационным вопросам Черепнина С.А. -</a:t>
            </a: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«Охрана труда для членов комиссии организации по проверке знаний требований охраны 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труда»-</a:t>
            </a:r>
            <a:r>
              <a:rPr lang="ru-RU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часов;</a:t>
            </a:r>
          </a:p>
          <a:p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Бухгалтер-советник – по программе </a:t>
            </a: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«Охрана труда муниципальных служащих аппарата СД МО Северное 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Измайлово»- </a:t>
            </a:r>
            <a:r>
              <a:rPr lang="ru-RU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часов;</a:t>
            </a:r>
            <a:endParaRPr lang="ru-RU" sz="2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глава муниципального округа прошел обучение по программе повышения квалификации «Управление закупками в соответствии с федеральной контрактной системой» (40 час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endParaRPr lang="ru-RU" sz="2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209, 212 и 219 Трудового кодекса Российской Федерации в </a:t>
            </a: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выполнена работа по подготовке документов и проведена оценка профессиональных рисков рабочих мест.</a:t>
            </a:r>
          </a:p>
          <a:p>
            <a:pPr marL="0" lvl="0" indent="444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Все </a:t>
            </a:r>
            <a:r>
              <a:rPr lang="ru" sz="2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основные и дополнительные государственные гарантии предоставлялись муниципальным служащим в полном объеме в соответствии с федеральным законодательством и законодательством города Москвы.</a:t>
            </a:r>
            <a:endParaRPr sz="2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57200" algn="just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444500" algn="just" rtl="0">
              <a:spcBef>
                <a:spcPts val="1200"/>
              </a:spcBef>
              <a:spcAft>
                <a:spcPts val="0"/>
              </a:spcAft>
              <a:buNone/>
            </a:pPr>
            <a:endParaRPr sz="595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35000" y="1439850"/>
            <a:ext cx="8274000" cy="3242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Своевременно и в полном объеме в Департамент территориальных органов исполнительной власти города Москвы представлялись: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 кадровые квартальные отчеты и кадровый годовой отчет, содержащие сведения о муниципальных служащих аппарата Совета депутатов, о должностях и вакансиях аппарата Совета депутатов, об изменении учетных данных лиц, включенных в реестр муниципальных служащих муниципального округа Северное Измайлово;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 информация о ходе реализации мер по противодействию коррупции в органах местного самоуправления за 1,2, 3 и 4 кварталы </a:t>
            </a:r>
            <a:r>
              <a:rPr lang="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 </a:t>
            </a:r>
            <a:r>
              <a:rPr lang="ru" sz="16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года;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 информация о процессе подготовки, переподготовки и повышения квалификации, лиц, замещающих муниципальные должности и должности муниципальной службы, за 1 и 2 полугодие </a:t>
            </a:r>
            <a:r>
              <a:rPr lang="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2022 </a:t>
            </a:r>
            <a:r>
              <a:rPr lang="ru" sz="16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года;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435000" y="1980125"/>
            <a:ext cx="8274000" cy="25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установленные сроки всеми муниципальными служащими аппарата Совета депутатов, главой муниципального округа, а также депутатами Совета депутатов представлены сведения о своих доходах и принадлежащем им имуществе, включая данные о супруге и несовершеннолетних детях, а также данные о расходах. Информация размещена на официальном сайте органов местного самоуправления муниципального округа Северное Измайлово в сети Интернет.</a:t>
            </a:r>
            <a:endParaRPr sz="18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428851" y="591267"/>
            <a:ext cx="4865046" cy="4552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Работа по организации деятельности</a:t>
            </a:r>
            <a:endParaRPr sz="6400" b="1" dirty="0" smtClean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призывной комиссии района Северное Измайлово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6400" b="1" dirty="0" smtClean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115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соответствии с действующим законодательством глава муниципального округа возглавляет призывную комиссию района, утверждает ее персональный состав и организует ее работу. В 2022 году на территории нашего района была организована работа по призыву граждан в Вооруженные Силы Российской Федерации. Все мероприятия, связанные с призывом на военную службу, предусмотренные нормативными правовыми актами в области воинской обязанности, были выполнены районной призывной комиссией в установленные сроки.</a:t>
            </a:r>
            <a:endParaRPr sz="6115" dirty="0" smtClean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115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 ходе весеннего и осеннего призыва было проведено </a:t>
            </a:r>
            <a:r>
              <a:rPr lang="ru" sz="6115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14</a:t>
            </a:r>
            <a:r>
              <a:rPr lang="ru" sz="6115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заседаний призывной комиссии, призван в войска </a:t>
            </a:r>
            <a:r>
              <a:rPr lang="ru" sz="6115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64</a:t>
            </a:r>
            <a:r>
              <a:rPr lang="ru" sz="6115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житель нашего района.</a:t>
            </a:r>
            <a:endParaRPr sz="6115" dirty="0" smtClean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6115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Обязательное задание на призыв и отправку в войска граждан на военную службу в 2022 году </a:t>
            </a:r>
            <a:r>
              <a:rPr lang="ru" sz="6115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выполнено в полном объеме</a:t>
            </a:r>
            <a:r>
              <a:rPr lang="ru" sz="6115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</a:t>
            </a:r>
            <a:endParaRPr sz="6115" dirty="0" smtClean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600" dirty="0"/>
          </a:p>
        </p:txBody>
      </p:sp>
      <p:pic>
        <p:nvPicPr>
          <p:cNvPr id="1028" name="Picture 4" descr="si-678x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6" y="1643170"/>
            <a:ext cx="3787822" cy="28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435000" y="1230659"/>
            <a:ext cx="8274000" cy="3705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Прием населения</a:t>
            </a:r>
            <a:endParaRPr sz="5500" b="1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43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Еженедельно ведется прием населения и встреча с жителями, доводятся до сведения москвичей информация о деятельности органов местного самоуправления по решению вопросов местного значения и переданных государственных полномочий. Для организации приема населения утвержден соответствующий график </a:t>
            </a:r>
            <a:r>
              <a:rPr lang="ru" sz="43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(2-й четверг </a:t>
            </a:r>
            <a:r>
              <a:rPr lang="ru" sz="43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месяца</a:t>
            </a:r>
            <a:r>
              <a:rPr lang="ru" sz="43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).</a:t>
            </a:r>
          </a:p>
          <a:p>
            <a:pPr marL="0" lvl="0" indent="444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43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На </a:t>
            </a:r>
            <a:r>
              <a:rPr lang="ru" sz="43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личный прием обращались жители по различным вопросам, чаще всего - по вопросам благоустройства, капитального ремонта жилых домов, уборки территории, по </a:t>
            </a:r>
            <a:r>
              <a:rPr lang="ru" sz="43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жилищным, юридическим </a:t>
            </a:r>
            <a:r>
              <a:rPr lang="ru" sz="43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и социальным </a:t>
            </a:r>
            <a:r>
              <a:rPr lang="ru" sz="4300" dirty="0" smtClean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вопросам.</a:t>
            </a:r>
          </a:p>
          <a:p>
            <a:pPr marL="146050" indent="0">
              <a:buNone/>
            </a:pPr>
            <a:r>
              <a:rPr lang="ru-RU" sz="4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течение всего 2022 года  вместе с депутатами Совета депутатов активно взаимодействовали с уполномоченными собственниками и инициативными группами жителей в домах, в которых проводился капитальных ремонт, оказывая всю возможную помощь и консультации по вопросам проведения капитального ремонта многоквартирных домов. </a:t>
            </a:r>
          </a:p>
          <a:p>
            <a:pPr marL="146050" indent="0">
              <a:buNone/>
            </a:pPr>
            <a:r>
              <a:rPr lang="ru-RU" sz="4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2022 </a:t>
            </a:r>
            <a:r>
              <a:rPr lang="ru-RU" sz="4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глава муниципального округа и депутаты Совета депутатов по избирательным округам продолжали участвовать в еженедельных субботних обходах территории </a:t>
            </a:r>
            <a:r>
              <a:rPr lang="ru-RU" sz="4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 </a:t>
            </a:r>
            <a:r>
              <a:rPr lang="ru-RU" sz="4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главой управы района </a:t>
            </a:r>
            <a:r>
              <a:rPr lang="ru-RU" sz="4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Северное Измайлово.</a:t>
            </a:r>
            <a:r>
              <a:rPr lang="ru-RU" sz="4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444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5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5500" b="1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Оказание муниципальных услуг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325" y="2078875"/>
            <a:ext cx="6867758" cy="22611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аппарат Совета депутатов обращений за предоставлением муниципальных услуг не поступало.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V="1">
            <a:off x="8372184" y="433997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829036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2167</Words>
  <Application>Microsoft Office PowerPoint</Application>
  <PresentationFormat>Экран (16:9)</PresentationFormat>
  <Paragraphs>139</Paragraphs>
  <Slides>32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Lato</vt:lpstr>
      <vt:lpstr>Raleway</vt:lpstr>
      <vt:lpstr>Times New Roman</vt:lpstr>
      <vt:lpstr>Streamline</vt:lpstr>
      <vt:lpstr>Отчет главы  муниципального округа  Северное Измайлово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муниципальных услуг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памяти, посвященный дню вывода войск из Афганистана </vt:lpstr>
      <vt:lpstr>Военно-спортивная игра «Служу Отечеству»</vt:lpstr>
      <vt:lpstr>«Коробка храбрости»</vt:lpstr>
      <vt:lpstr>Посвящённый Дню Победы праздник прошёл на школьном стадионе в Северном Измайлово  </vt:lpstr>
      <vt:lpstr>Районный праздник «Ветка сирени» подарил хорошее настроение жителям Северного Измайлово </vt:lpstr>
      <vt:lpstr>Автобусная экскурсия в Коломну</vt:lpstr>
      <vt:lpstr>Ветерана труда Зинаиду Демидову с юбилеем поздравил глава МО Северное Измайлово</vt:lpstr>
      <vt:lpstr>Конкурс рисунка «Мой город, мой район»</vt:lpstr>
      <vt:lpstr>Новогодние поздравления военнослужащим отправила молодёжь Северного Измайлова</vt:lpstr>
      <vt:lpstr>Финал военно-спортивной игры «Победа»</vt:lpstr>
      <vt:lpstr>В День ввода советских войск в Афганистан в Северном Измайлове провели митинг</vt:lpstr>
      <vt:lpstr>«Ёлка в Северном Измайлово»: новогодний праздник устроили в Центре им. А.В. Косарева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 муниципального округа  Северное Измайлово</dc:title>
  <dc:creator>User</dc:creator>
  <cp:lastModifiedBy>User</cp:lastModifiedBy>
  <cp:revision>123</cp:revision>
  <dcterms:modified xsi:type="dcterms:W3CDTF">2023-01-11T10:05:07Z</dcterms:modified>
</cp:coreProperties>
</file>